
<file path=[Content_Types].xml><?xml version="1.0" encoding="utf-8"?>
<Types xmlns="http://schemas.openxmlformats.org/package/2006/content-types">
  <Override PartName="/ppt/notesSlides/notesSlide5.xml" ContentType="application/vnd.openxmlformats-officedocument.presentationml.notesSlide+xml"/>
  <Override PartName="/ppt/slideLayouts/slideLayout1.xml" ContentType="application/vnd.openxmlformats-officedocument.presentationml.slideLayout+xml"/>
  <Default Extension="png" ContentType="image/png"/>
  <Default Extension="rels" ContentType="application/vnd.openxmlformats-package.relationships+xml"/>
  <Default Extension="jpeg" ContentType="image/jpeg"/>
  <Default Extension="xml" ContentType="application/xml"/>
  <Override PartName="/ppt/notesSlides/notesSlide3.xml" ContentType="application/vnd.openxmlformats-officedocument.presentationml.notes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notesSlides/notesSlide8.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notesSlides/notesSlide6.xml" ContentType="application/vnd.openxmlformats-officedocument.presentationml.notesSlide+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notesSlides/notesSlide4.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2.xml" ContentType="application/vnd.openxmlformats-officedocument.presentationml.notesSlide+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notesSlides/notesSlide7.xml" ContentType="application/vnd.openxmlformats-officedocument.presentationml.notesSlide+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notesMasterIdLst>
    <p:notesMasterId r:id="rId10"/>
  </p:notesMasterIdLst>
  <p:sldIdLst>
    <p:sldId id="261" r:id="rId2"/>
    <p:sldId id="263" r:id="rId3"/>
    <p:sldId id="264" r:id="rId4"/>
    <p:sldId id="265" r:id="rId5"/>
    <p:sldId id="266" r:id="rId6"/>
    <p:sldId id="267" r:id="rId7"/>
    <p:sldId id="268" r:id="rId8"/>
    <p:sldId id="269"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Grid="0" snapToObjects="1">
      <p:cViewPr varScale="1">
        <p:scale>
          <a:sx n="106" d="100"/>
          <a:sy n="106" d="100"/>
        </p:scale>
        <p:origin x="-96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6592AAA-CE1F-C846-AF1C-71B97966EE1C}" type="datetimeFigureOut">
              <a:rPr lang="en-US" smtClean="0"/>
              <a:pPr/>
              <a:t>4/13/17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664656-19FC-7246-8332-145DF5C7ADC4}"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7764295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P336</a:t>
            </a:r>
          </a:p>
          <a:p>
            <a:r>
              <a:rPr lang="en-US" dirty="0" smtClean="0"/>
              <a:t>Eisenhower president 1953-1961</a:t>
            </a:r>
            <a:endParaRPr lang="en-US" dirty="0"/>
          </a:p>
        </p:txBody>
      </p:sp>
      <p:sp>
        <p:nvSpPr>
          <p:cNvPr id="4" name="Slide Number Placeholder 3"/>
          <p:cNvSpPr>
            <a:spLocks noGrp="1"/>
          </p:cNvSpPr>
          <p:nvPr>
            <p:ph type="sldNum" sz="quarter" idx="10"/>
          </p:nvPr>
        </p:nvSpPr>
        <p:spPr/>
        <p:txBody>
          <a:bodyPr/>
          <a:lstStyle/>
          <a:p>
            <a:fld id="{B0664656-19FC-7246-8332-145DF5C7ADC4}" type="slidenum">
              <a:rPr lang="en-US" smtClean="0"/>
              <a:pPr/>
              <a:t>1</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72103837"/>
      </p:ext>
    </p:extLst>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P365</a:t>
            </a:r>
          </a:p>
          <a:p>
            <a:r>
              <a:rPr lang="en-US" dirty="0" smtClean="0"/>
              <a:t>Individual rights</a:t>
            </a:r>
          </a:p>
          <a:p>
            <a:r>
              <a:rPr lang="en-US" dirty="0" smtClean="0"/>
              <a:t>Warren</a:t>
            </a:r>
            <a:r>
              <a:rPr lang="en-US" baseline="0" dirty="0" smtClean="0"/>
              <a:t> Court</a:t>
            </a:r>
            <a:endParaRPr lang="en-US" dirty="0"/>
          </a:p>
        </p:txBody>
      </p:sp>
      <p:sp>
        <p:nvSpPr>
          <p:cNvPr id="4" name="Slide Number Placeholder 3"/>
          <p:cNvSpPr>
            <a:spLocks noGrp="1"/>
          </p:cNvSpPr>
          <p:nvPr>
            <p:ph type="sldNum" sz="quarter" idx="10"/>
          </p:nvPr>
        </p:nvSpPr>
        <p:spPr/>
        <p:txBody>
          <a:bodyPr/>
          <a:lstStyle/>
          <a:p>
            <a:fld id="{B0664656-19FC-7246-8332-145DF5C7ADC4}" type="slidenum">
              <a:rPr lang="en-US" smtClean="0"/>
              <a:pPr/>
              <a:t>2</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72103837"/>
      </p:ext>
    </p:extLst>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P368</a:t>
            </a:r>
            <a:r>
              <a:rPr lang="en-US" baseline="0" dirty="0" smtClean="0"/>
              <a:t>  369</a:t>
            </a:r>
          </a:p>
          <a:p>
            <a:r>
              <a:rPr lang="en-US" baseline="0" dirty="0" smtClean="0"/>
              <a:t>What are current challenges?</a:t>
            </a:r>
            <a:endParaRPr lang="en-US" dirty="0" smtClean="0"/>
          </a:p>
        </p:txBody>
      </p:sp>
      <p:sp>
        <p:nvSpPr>
          <p:cNvPr id="4" name="Slide Number Placeholder 3"/>
          <p:cNvSpPr>
            <a:spLocks noGrp="1"/>
          </p:cNvSpPr>
          <p:nvPr>
            <p:ph type="sldNum" sz="quarter" idx="10"/>
          </p:nvPr>
        </p:nvSpPr>
        <p:spPr/>
        <p:txBody>
          <a:bodyPr/>
          <a:lstStyle/>
          <a:p>
            <a:fld id="{B0664656-19FC-7246-8332-145DF5C7ADC4}" type="slidenum">
              <a:rPr lang="en-US" smtClean="0"/>
              <a:pPr/>
              <a:t>3</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72103837"/>
      </p:ext>
    </p:extLst>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P336</a:t>
            </a:r>
          </a:p>
          <a:p>
            <a:r>
              <a:rPr lang="en-US" dirty="0" smtClean="0"/>
              <a:t>Eisenhower president 1953-1961</a:t>
            </a:r>
            <a:endParaRPr lang="en-US" dirty="0"/>
          </a:p>
        </p:txBody>
      </p:sp>
      <p:sp>
        <p:nvSpPr>
          <p:cNvPr id="4" name="Slide Number Placeholder 3"/>
          <p:cNvSpPr>
            <a:spLocks noGrp="1"/>
          </p:cNvSpPr>
          <p:nvPr>
            <p:ph type="sldNum" sz="quarter" idx="10"/>
          </p:nvPr>
        </p:nvSpPr>
        <p:spPr/>
        <p:txBody>
          <a:bodyPr/>
          <a:lstStyle/>
          <a:p>
            <a:fld id="{B0664656-19FC-7246-8332-145DF5C7ADC4}" type="slidenum">
              <a:rPr lang="en-US" smtClean="0"/>
              <a:pPr/>
              <a:t>4</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72103837"/>
      </p:ext>
    </p:extLst>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P370</a:t>
            </a:r>
          </a:p>
          <a:p>
            <a:r>
              <a:rPr lang="en-US" dirty="0" smtClean="0"/>
              <a:t>Berlin wall built 1961 to stop people from fleeing East Germany</a:t>
            </a:r>
            <a:endParaRPr lang="en-US" dirty="0"/>
          </a:p>
        </p:txBody>
      </p:sp>
      <p:sp>
        <p:nvSpPr>
          <p:cNvPr id="4" name="Slide Number Placeholder 3"/>
          <p:cNvSpPr>
            <a:spLocks noGrp="1"/>
          </p:cNvSpPr>
          <p:nvPr>
            <p:ph type="sldNum" sz="quarter" idx="10"/>
          </p:nvPr>
        </p:nvSpPr>
        <p:spPr/>
        <p:txBody>
          <a:bodyPr/>
          <a:lstStyle/>
          <a:p>
            <a:fld id="{B0664656-19FC-7246-8332-145DF5C7ADC4}" type="slidenum">
              <a:rPr lang="en-US" smtClean="0"/>
              <a:pPr/>
              <a:t>5</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72103837"/>
      </p:ext>
    </p:extLst>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P370</a:t>
            </a:r>
          </a:p>
          <a:p>
            <a:r>
              <a:rPr lang="en-US" dirty="0" smtClean="0"/>
              <a:t>Major Rudolf</a:t>
            </a:r>
            <a:r>
              <a:rPr lang="en-US" baseline="0" dirty="0" smtClean="0"/>
              <a:t> Anderson</a:t>
            </a:r>
            <a:endParaRPr lang="en-US" dirty="0"/>
          </a:p>
        </p:txBody>
      </p:sp>
      <p:sp>
        <p:nvSpPr>
          <p:cNvPr id="4" name="Slide Number Placeholder 3"/>
          <p:cNvSpPr>
            <a:spLocks noGrp="1"/>
          </p:cNvSpPr>
          <p:nvPr>
            <p:ph type="sldNum" sz="quarter" idx="10"/>
          </p:nvPr>
        </p:nvSpPr>
        <p:spPr/>
        <p:txBody>
          <a:bodyPr/>
          <a:lstStyle/>
          <a:p>
            <a:fld id="{B0664656-19FC-7246-8332-145DF5C7ADC4}" type="slidenum">
              <a:rPr lang="en-US" smtClean="0"/>
              <a:pPr/>
              <a:t>6</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72103837"/>
      </p:ext>
    </p:extLst>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P371</a:t>
            </a:r>
          </a:p>
          <a:p>
            <a:r>
              <a:rPr lang="en-US" dirty="0" smtClean="0"/>
              <a:t>Peace through mutual terror</a:t>
            </a:r>
            <a:endParaRPr lang="en-US" dirty="0"/>
          </a:p>
        </p:txBody>
      </p:sp>
      <p:sp>
        <p:nvSpPr>
          <p:cNvPr id="4" name="Slide Number Placeholder 3"/>
          <p:cNvSpPr>
            <a:spLocks noGrp="1"/>
          </p:cNvSpPr>
          <p:nvPr>
            <p:ph type="sldNum" sz="quarter" idx="10"/>
          </p:nvPr>
        </p:nvSpPr>
        <p:spPr/>
        <p:txBody>
          <a:bodyPr/>
          <a:lstStyle/>
          <a:p>
            <a:fld id="{B0664656-19FC-7246-8332-145DF5C7ADC4}" type="slidenum">
              <a:rPr lang="en-US" smtClean="0"/>
              <a:pPr/>
              <a:t>7</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72103837"/>
      </p:ext>
    </p:extLst>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P370</a:t>
            </a:r>
          </a:p>
          <a:p>
            <a:r>
              <a:rPr lang="en-US" dirty="0" smtClean="0"/>
              <a:t>Berlin wall built 1961 to stop people from fleeing </a:t>
            </a:r>
            <a:r>
              <a:rPr lang="en-US" smtClean="0"/>
              <a:t>East Germany</a:t>
            </a:r>
            <a:endParaRPr lang="en-US" dirty="0"/>
          </a:p>
        </p:txBody>
      </p:sp>
      <p:sp>
        <p:nvSpPr>
          <p:cNvPr id="4" name="Slide Number Placeholder 3"/>
          <p:cNvSpPr>
            <a:spLocks noGrp="1"/>
          </p:cNvSpPr>
          <p:nvPr>
            <p:ph type="sldNum" sz="quarter" idx="10"/>
          </p:nvPr>
        </p:nvSpPr>
        <p:spPr/>
        <p:txBody>
          <a:bodyPr/>
          <a:lstStyle/>
          <a:p>
            <a:fld id="{B0664656-19FC-7246-8332-145DF5C7ADC4}" type="slidenum">
              <a:rPr lang="en-US" smtClean="0"/>
              <a:pPr/>
              <a:t>8</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721038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93EB1A5-4953-4945-8363-9E50664E64B1}" type="datetimeFigureOut">
              <a:rPr lang="en-US" smtClean="0"/>
              <a:pPr/>
              <a:t>4/13/17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8951C4-9F25-9144-A1DE-F175F204946A}"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58673308"/>
      </p:ext>
    </p:extLst>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3EB1A5-4953-4945-8363-9E50664E64B1}" type="datetimeFigureOut">
              <a:rPr lang="en-US" smtClean="0"/>
              <a:pPr/>
              <a:t>4/13/17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8951C4-9F25-9144-A1DE-F175F204946A}"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30403339"/>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3EB1A5-4953-4945-8363-9E50664E64B1}" type="datetimeFigureOut">
              <a:rPr lang="en-US" smtClean="0"/>
              <a:pPr/>
              <a:t>4/13/17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8951C4-9F25-9144-A1DE-F175F204946A}"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81696792"/>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3EB1A5-4953-4945-8363-9E50664E64B1}" type="datetimeFigureOut">
              <a:rPr lang="en-US" smtClean="0"/>
              <a:pPr/>
              <a:t>4/13/17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8951C4-9F25-9144-A1DE-F175F204946A}"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89609435"/>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3EB1A5-4953-4945-8363-9E50664E64B1}" type="datetimeFigureOut">
              <a:rPr lang="en-US" smtClean="0"/>
              <a:pPr/>
              <a:t>4/13/17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8951C4-9F25-9144-A1DE-F175F204946A}"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274453418"/>
      </p:ext>
    </p:extLst>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93EB1A5-4953-4945-8363-9E50664E64B1}" type="datetimeFigureOut">
              <a:rPr lang="en-US" smtClean="0"/>
              <a:pPr/>
              <a:t>4/13/17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8951C4-9F25-9144-A1DE-F175F204946A}"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7318134"/>
      </p:ext>
    </p:extLst>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93EB1A5-4953-4945-8363-9E50664E64B1}" type="datetimeFigureOut">
              <a:rPr lang="en-US" smtClean="0"/>
              <a:pPr/>
              <a:t>4/13/17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58951C4-9F25-9144-A1DE-F175F204946A}"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332800243"/>
      </p:ext>
    </p:extLst>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93EB1A5-4953-4945-8363-9E50664E64B1}" type="datetimeFigureOut">
              <a:rPr lang="en-US" smtClean="0"/>
              <a:pPr/>
              <a:t>4/13/17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58951C4-9F25-9144-A1DE-F175F204946A}"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20032006"/>
      </p:ext>
    </p:extLst>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3EB1A5-4953-4945-8363-9E50664E64B1}" type="datetimeFigureOut">
              <a:rPr lang="en-US" smtClean="0"/>
              <a:pPr/>
              <a:t>4/13/17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58951C4-9F25-9144-A1DE-F175F204946A}"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286631780"/>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3EB1A5-4953-4945-8363-9E50664E64B1}" type="datetimeFigureOut">
              <a:rPr lang="en-US" smtClean="0"/>
              <a:pPr/>
              <a:t>4/13/17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8951C4-9F25-9144-A1DE-F175F204946A}"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90858059"/>
      </p:ext>
    </p:extLst>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3EB1A5-4953-4945-8363-9E50664E64B1}" type="datetimeFigureOut">
              <a:rPr lang="en-US" smtClean="0"/>
              <a:pPr/>
              <a:t>4/13/17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8951C4-9F25-9144-A1DE-F175F204946A}"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8541077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3EB1A5-4953-4945-8363-9E50664E64B1}" type="datetimeFigureOut">
              <a:rPr lang="en-US" smtClean="0"/>
              <a:pPr/>
              <a:t>4/13/17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8951C4-9F25-9144-A1DE-F175F204946A}"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471543904"/>
      </p:ext>
    </p:extLst>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241160" y="306751"/>
            <a:ext cx="8633544" cy="1059626"/>
          </a:xfrm>
          <a:ln>
            <a:solidFill>
              <a:schemeClr val="tx1"/>
            </a:solidFill>
          </a:ln>
        </p:spPr>
        <p:txBody>
          <a:bodyPr>
            <a:normAutofit fontScale="90000"/>
          </a:bodyPr>
          <a:lstStyle/>
          <a:p>
            <a:r>
              <a:rPr lang="en-US" sz="3600" dirty="0" smtClean="0"/>
              <a:t>Was Obama the first president to leverage new technology to win an election?</a:t>
            </a:r>
            <a:endParaRPr lang="en-US" sz="3600" dirty="0"/>
          </a:p>
        </p:txBody>
      </p:sp>
      <p:sp>
        <p:nvSpPr>
          <p:cNvPr id="3" name="Subtitle 2"/>
          <p:cNvSpPr>
            <a:spLocks noGrp="1"/>
          </p:cNvSpPr>
          <p:nvPr>
            <p:ph type="subTitle" idx="1"/>
          </p:nvPr>
        </p:nvSpPr>
        <p:spPr>
          <a:xfrm>
            <a:off x="900331" y="1519574"/>
            <a:ext cx="7459897" cy="2798426"/>
          </a:xfrm>
        </p:spPr>
        <p:txBody>
          <a:bodyPr>
            <a:normAutofit/>
          </a:bodyPr>
          <a:lstStyle/>
          <a:p>
            <a:pPr marL="457200" indent="-457200" algn="l">
              <a:buFont typeface="Arial"/>
              <a:buChar char="•"/>
            </a:pPr>
            <a:r>
              <a:rPr lang="en-US" dirty="0" smtClean="0">
                <a:solidFill>
                  <a:schemeClr val="tx1"/>
                </a:solidFill>
              </a:rPr>
              <a:t>Both Nixon and Kennedy used television heavily, but the televised debates favored Kennedy. </a:t>
            </a:r>
          </a:p>
          <a:p>
            <a:pPr marL="457200" indent="-457200" algn="l">
              <a:buFont typeface="Arial"/>
              <a:buChar char="•"/>
            </a:pPr>
            <a:r>
              <a:rPr lang="en-US" dirty="0" smtClean="0">
                <a:solidFill>
                  <a:schemeClr val="tx1"/>
                </a:solidFill>
              </a:rPr>
              <a:t>Kennedy won by a margin of .0017.</a:t>
            </a:r>
          </a:p>
          <a:p>
            <a:pPr marL="457200" indent="-457200" algn="l">
              <a:buFont typeface="Arial"/>
              <a:buChar char="•"/>
            </a:pPr>
            <a:r>
              <a:rPr lang="en-US" dirty="0" smtClean="0">
                <a:solidFill>
                  <a:schemeClr val="tx1"/>
                </a:solidFill>
              </a:rPr>
              <a:t>In the electoral college 303 to 219.</a:t>
            </a:r>
          </a:p>
          <a:p>
            <a:pPr marL="457200" indent="-457200" algn="l">
              <a:buFont typeface="Arial"/>
              <a:buChar char="•"/>
            </a:pPr>
            <a:endParaRPr lang="en-US" dirty="0"/>
          </a:p>
        </p:txBody>
      </p:sp>
      <p:pic>
        <p:nvPicPr>
          <p:cNvPr id="7" name="Picture 6"/>
          <p:cNvPicPr>
            <a:picLocks noChangeAspect="1"/>
          </p:cNvPicPr>
          <p:nvPr/>
        </p:nvPicPr>
        <p:blipFill>
          <a:blip r:embed="rId3"/>
          <a:stretch>
            <a:fillRect/>
          </a:stretch>
        </p:blipFill>
        <p:spPr>
          <a:xfrm>
            <a:off x="6572629" y="4347912"/>
            <a:ext cx="2302075" cy="1429923"/>
          </a:xfrm>
          <a:prstGeom prst="rect">
            <a:avLst/>
          </a:prstGeom>
        </p:spPr>
      </p:pic>
      <p:pic>
        <p:nvPicPr>
          <p:cNvPr id="8" name="Picture 7"/>
          <p:cNvPicPr>
            <a:picLocks noChangeAspect="1"/>
          </p:cNvPicPr>
          <p:nvPr/>
        </p:nvPicPr>
        <p:blipFill>
          <a:blip r:embed="rId4"/>
          <a:stretch>
            <a:fillRect/>
          </a:stretch>
        </p:blipFill>
        <p:spPr>
          <a:xfrm>
            <a:off x="241160" y="4318000"/>
            <a:ext cx="3429000" cy="2374900"/>
          </a:xfrm>
          <a:prstGeom prst="rect">
            <a:avLst/>
          </a:prstGeom>
        </p:spPr>
      </p:pic>
      <p:pic>
        <p:nvPicPr>
          <p:cNvPr id="9" name="Picture 8"/>
          <p:cNvPicPr>
            <a:picLocks noChangeAspect="1"/>
          </p:cNvPicPr>
          <p:nvPr/>
        </p:nvPicPr>
        <p:blipFill>
          <a:blip r:embed="rId5"/>
          <a:stretch>
            <a:fillRect/>
          </a:stretch>
        </p:blipFill>
        <p:spPr>
          <a:xfrm>
            <a:off x="3851729" y="4693902"/>
            <a:ext cx="2720900" cy="1787739"/>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46812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241160" y="306751"/>
            <a:ext cx="8633544" cy="1057756"/>
          </a:xfrm>
          <a:ln>
            <a:solidFill>
              <a:schemeClr val="tx1"/>
            </a:solidFill>
          </a:ln>
        </p:spPr>
        <p:txBody>
          <a:bodyPr>
            <a:normAutofit fontScale="90000"/>
          </a:bodyPr>
          <a:lstStyle/>
          <a:p>
            <a:r>
              <a:rPr lang="en-US" sz="3600" dirty="0" smtClean="0"/>
              <a:t>Do Now</a:t>
            </a:r>
            <a:br>
              <a:rPr lang="en-US" sz="3600" dirty="0" smtClean="0"/>
            </a:br>
            <a:r>
              <a:rPr lang="en-US" sz="3600" dirty="0" smtClean="0"/>
              <a:t>What </a:t>
            </a:r>
            <a:r>
              <a:rPr lang="en-US" sz="3600" dirty="0" smtClean="0"/>
              <a:t>was the impact of the “Warren Court”?</a:t>
            </a:r>
            <a:endParaRPr lang="en-US" sz="3600" dirty="0"/>
          </a:p>
        </p:txBody>
      </p:sp>
      <p:sp>
        <p:nvSpPr>
          <p:cNvPr id="3" name="Subtitle 2"/>
          <p:cNvSpPr>
            <a:spLocks noGrp="1"/>
          </p:cNvSpPr>
          <p:nvPr>
            <p:ph type="subTitle" idx="1"/>
          </p:nvPr>
        </p:nvSpPr>
        <p:spPr>
          <a:xfrm>
            <a:off x="900331" y="1648217"/>
            <a:ext cx="7459897" cy="4572854"/>
          </a:xfrm>
        </p:spPr>
        <p:txBody>
          <a:bodyPr>
            <a:normAutofit fontScale="85000" lnSpcReduction="20000"/>
          </a:bodyPr>
          <a:lstStyle/>
          <a:p>
            <a:pPr marL="457200" indent="-457200" algn="l">
              <a:buFont typeface="Arial"/>
              <a:buChar char="•"/>
            </a:pPr>
            <a:r>
              <a:rPr lang="en-US" dirty="0" smtClean="0">
                <a:solidFill>
                  <a:schemeClr val="tx1"/>
                </a:solidFill>
              </a:rPr>
              <a:t>Baker v. Carr: “one person, one vote”</a:t>
            </a:r>
          </a:p>
          <a:p>
            <a:pPr algn="l"/>
            <a:r>
              <a:rPr lang="en-US" dirty="0" smtClean="0">
                <a:solidFill>
                  <a:schemeClr val="tx1"/>
                </a:solidFill>
              </a:rPr>
              <a:t>		-Redistricting to achieve fairness</a:t>
            </a:r>
          </a:p>
          <a:p>
            <a:pPr marL="457200" indent="-457200" algn="l">
              <a:buFont typeface="Arial"/>
              <a:buChar char="•"/>
            </a:pPr>
            <a:r>
              <a:rPr lang="en-US" dirty="0" err="1" smtClean="0">
                <a:solidFill>
                  <a:schemeClr val="tx1"/>
                </a:solidFill>
              </a:rPr>
              <a:t>Mapp</a:t>
            </a:r>
            <a:r>
              <a:rPr lang="en-US" dirty="0">
                <a:solidFill>
                  <a:schemeClr val="tx1"/>
                </a:solidFill>
              </a:rPr>
              <a:t> </a:t>
            </a:r>
            <a:r>
              <a:rPr lang="en-US" dirty="0" smtClean="0">
                <a:solidFill>
                  <a:schemeClr val="tx1"/>
                </a:solidFill>
              </a:rPr>
              <a:t>v. Ohio: “state courts could not look at evidence that had been gathered in violation of the Constitution”</a:t>
            </a:r>
          </a:p>
          <a:p>
            <a:pPr marL="457200" indent="-457200" algn="l">
              <a:buFont typeface="Arial"/>
              <a:buChar char="•"/>
            </a:pPr>
            <a:r>
              <a:rPr lang="en-US" dirty="0" smtClean="0">
                <a:solidFill>
                  <a:schemeClr val="tx1"/>
                </a:solidFill>
              </a:rPr>
              <a:t>Miranda v. Arizona: “government officials must inform suspects of their rights”</a:t>
            </a:r>
          </a:p>
          <a:p>
            <a:pPr marL="457200" indent="-457200" algn="l">
              <a:buFont typeface="Arial"/>
              <a:buChar char="•"/>
            </a:pPr>
            <a:r>
              <a:rPr lang="en-US" dirty="0" smtClean="0">
                <a:solidFill>
                  <a:schemeClr val="tx1"/>
                </a:solidFill>
              </a:rPr>
              <a:t>Engel v. Vitale: “no enforced prayer in public schools”</a:t>
            </a:r>
          </a:p>
          <a:p>
            <a:pPr marL="457200" indent="-457200" algn="l">
              <a:buFont typeface="Arial"/>
              <a:buChar char="•"/>
            </a:pPr>
            <a:r>
              <a:rPr lang="en-US" dirty="0" err="1" smtClean="0">
                <a:solidFill>
                  <a:schemeClr val="tx1"/>
                </a:solidFill>
              </a:rPr>
              <a:t>Grisworld</a:t>
            </a:r>
            <a:r>
              <a:rPr lang="en-US" dirty="0" smtClean="0">
                <a:solidFill>
                  <a:schemeClr val="tx1"/>
                </a:solidFill>
              </a:rPr>
              <a:t> v. Connecticut: “citizens have privacy right to use contraceptive”</a:t>
            </a:r>
          </a:p>
          <a:p>
            <a:pPr marL="457200" indent="-457200" algn="l">
              <a:buFont typeface="Arial"/>
              <a:buChar char="•"/>
            </a:pP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7941770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241160" y="306751"/>
            <a:ext cx="8633544" cy="1059626"/>
          </a:xfrm>
          <a:ln>
            <a:solidFill>
              <a:schemeClr val="tx1"/>
            </a:solidFill>
          </a:ln>
        </p:spPr>
        <p:txBody>
          <a:bodyPr>
            <a:normAutofit fontScale="90000"/>
          </a:bodyPr>
          <a:lstStyle/>
          <a:p>
            <a:r>
              <a:rPr lang="en-US" sz="3600" dirty="0" smtClean="0"/>
              <a:t>Technology improves lives, but do nations use it</a:t>
            </a:r>
            <a:r>
              <a:rPr lang="en-US" sz="3600" dirty="0" smtClean="0"/>
              <a:t> simply as </a:t>
            </a:r>
            <a:r>
              <a:rPr lang="en-US" sz="3600" dirty="0" smtClean="0"/>
              <a:t>a form or reputation building?</a:t>
            </a:r>
            <a:endParaRPr lang="en-US" sz="3600" dirty="0"/>
          </a:p>
        </p:txBody>
      </p:sp>
      <p:sp>
        <p:nvSpPr>
          <p:cNvPr id="3" name="Subtitle 2"/>
          <p:cNvSpPr>
            <a:spLocks noGrp="1"/>
          </p:cNvSpPr>
          <p:nvPr>
            <p:ph type="subTitle" idx="1"/>
          </p:nvPr>
        </p:nvSpPr>
        <p:spPr>
          <a:xfrm>
            <a:off x="241161" y="1616023"/>
            <a:ext cx="8633544" cy="4990805"/>
          </a:xfrm>
        </p:spPr>
        <p:txBody>
          <a:bodyPr>
            <a:normAutofit/>
          </a:bodyPr>
          <a:lstStyle/>
          <a:p>
            <a:pPr marL="457200" indent="-457200" algn="l">
              <a:buFont typeface="Arial"/>
              <a:buChar char="•"/>
            </a:pPr>
            <a:r>
              <a:rPr lang="en-US" dirty="0" smtClean="0">
                <a:solidFill>
                  <a:schemeClr val="tx1"/>
                </a:solidFill>
              </a:rPr>
              <a:t>Sputnik 1957</a:t>
            </a:r>
          </a:p>
          <a:p>
            <a:pPr marL="457200" indent="-457200" algn="l">
              <a:buFont typeface="Arial"/>
              <a:buChar char="•"/>
            </a:pPr>
            <a:r>
              <a:rPr lang="en-US" dirty="0" smtClean="0">
                <a:solidFill>
                  <a:schemeClr val="tx1"/>
                </a:solidFill>
              </a:rPr>
              <a:t>Gagarin (</a:t>
            </a:r>
            <a:r>
              <a:rPr lang="en-US" dirty="0" err="1" smtClean="0">
                <a:solidFill>
                  <a:schemeClr val="tx1"/>
                </a:solidFill>
              </a:rPr>
              <a:t>guh</a:t>
            </a:r>
            <a:r>
              <a:rPr lang="en-US" dirty="0" smtClean="0">
                <a:solidFill>
                  <a:schemeClr val="tx1"/>
                </a:solidFill>
              </a:rPr>
              <a:t>-GAHR-</a:t>
            </a:r>
            <a:r>
              <a:rPr lang="en-US" dirty="0" err="1" smtClean="0">
                <a:solidFill>
                  <a:schemeClr val="tx1"/>
                </a:solidFill>
              </a:rPr>
              <a:t>uhn</a:t>
            </a:r>
            <a:r>
              <a:rPr lang="en-US" dirty="0" smtClean="0">
                <a:solidFill>
                  <a:schemeClr val="tx1"/>
                </a:solidFill>
              </a:rPr>
              <a:t>) orbits earth 1961</a:t>
            </a:r>
          </a:p>
          <a:p>
            <a:pPr marL="457200" indent="-457200" algn="l">
              <a:buFont typeface="Arial"/>
              <a:buChar char="•"/>
            </a:pPr>
            <a:r>
              <a:rPr lang="en-US" dirty="0" smtClean="0">
                <a:solidFill>
                  <a:schemeClr val="tx1"/>
                </a:solidFill>
              </a:rPr>
              <a:t>Kennedy commits, “man on the moon this decade” [He never </a:t>
            </a:r>
            <a:r>
              <a:rPr lang="en-US" dirty="0" smtClean="0">
                <a:solidFill>
                  <a:schemeClr val="tx1"/>
                </a:solidFill>
              </a:rPr>
              <a:t>saw the moon landing.</a:t>
            </a:r>
            <a:r>
              <a:rPr lang="en-US" dirty="0" smtClean="0">
                <a:solidFill>
                  <a:schemeClr val="tx1"/>
                </a:solidFill>
              </a:rPr>
              <a:t>]</a:t>
            </a:r>
          </a:p>
          <a:p>
            <a:pPr marL="457200" indent="-457200" algn="l">
              <a:buFont typeface="Arial"/>
              <a:buChar char="•"/>
            </a:pPr>
            <a:r>
              <a:rPr lang="en-US" dirty="0" smtClean="0">
                <a:solidFill>
                  <a:schemeClr val="tx1"/>
                </a:solidFill>
              </a:rPr>
              <a:t>Glenn orbits earth 1962</a:t>
            </a:r>
          </a:p>
          <a:p>
            <a:pPr marL="457200" indent="-457200" algn="l">
              <a:buFont typeface="Arial"/>
              <a:buChar char="•"/>
            </a:pPr>
            <a:r>
              <a:rPr lang="en-US" dirty="0" smtClean="0">
                <a:solidFill>
                  <a:schemeClr val="tx1"/>
                </a:solidFill>
              </a:rPr>
              <a:t>United States landed on the moon 1969</a:t>
            </a:r>
          </a:p>
          <a:p>
            <a:pPr algn="l"/>
            <a:endParaRPr lang="en-US" dirty="0">
              <a:solidFill>
                <a:schemeClr val="tx1"/>
              </a:solidFill>
            </a:endParaRPr>
          </a:p>
          <a:p>
            <a:r>
              <a:rPr lang="en-US" i="1" dirty="0" smtClean="0">
                <a:solidFill>
                  <a:schemeClr val="tx1"/>
                </a:solidFill>
              </a:rPr>
              <a:t>Current challenges you will face this century?</a:t>
            </a:r>
          </a:p>
          <a:p>
            <a:pPr marL="457200" indent="-457200" algn="l">
              <a:buFont typeface="Arial"/>
              <a:buChar char="•"/>
            </a:pP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7941770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241160" y="306751"/>
            <a:ext cx="8633544" cy="1059626"/>
          </a:xfrm>
          <a:ln>
            <a:solidFill>
              <a:schemeClr val="tx1"/>
            </a:solidFill>
          </a:ln>
        </p:spPr>
        <p:txBody>
          <a:bodyPr>
            <a:normAutofit/>
          </a:bodyPr>
          <a:lstStyle/>
          <a:p>
            <a:r>
              <a:rPr lang="en-US" sz="3600" dirty="0" smtClean="0"/>
              <a:t>How did Kennedy perform at the Bay of Pigs?</a:t>
            </a:r>
            <a:endParaRPr lang="en-US" sz="3600" dirty="0"/>
          </a:p>
        </p:txBody>
      </p:sp>
      <p:sp>
        <p:nvSpPr>
          <p:cNvPr id="3" name="Subtitle 2"/>
          <p:cNvSpPr>
            <a:spLocks noGrp="1"/>
          </p:cNvSpPr>
          <p:nvPr>
            <p:ph type="subTitle" idx="1"/>
          </p:nvPr>
        </p:nvSpPr>
        <p:spPr>
          <a:xfrm>
            <a:off x="434089" y="1604235"/>
            <a:ext cx="8440615" cy="4853681"/>
          </a:xfrm>
        </p:spPr>
        <p:txBody>
          <a:bodyPr>
            <a:normAutofit fontScale="92500" lnSpcReduction="10000"/>
          </a:bodyPr>
          <a:lstStyle/>
          <a:p>
            <a:pPr marL="457200" indent="-457200" algn="l">
              <a:buFont typeface="Arial"/>
              <a:buChar char="•"/>
            </a:pPr>
            <a:r>
              <a:rPr lang="en-US" dirty="0" smtClean="0">
                <a:solidFill>
                  <a:schemeClr val="tx1"/>
                </a:solidFill>
              </a:rPr>
              <a:t>Stalin had been dead since 1953. Khrushchev led the USSR during the 1960s.</a:t>
            </a:r>
          </a:p>
          <a:p>
            <a:pPr marL="457200" indent="-457200" algn="l">
              <a:buFont typeface="Arial"/>
              <a:buChar char="•"/>
            </a:pPr>
            <a:r>
              <a:rPr lang="en-US" dirty="0" smtClean="0">
                <a:solidFill>
                  <a:schemeClr val="tx1"/>
                </a:solidFill>
              </a:rPr>
              <a:t>Castro, who was a friend of USSR, took control of Cuba in 1959.  (Overthrew corrupt Batista.)</a:t>
            </a:r>
          </a:p>
          <a:p>
            <a:pPr marL="457200" indent="-457200" algn="l">
              <a:buFont typeface="Arial"/>
              <a:buChar char="•"/>
            </a:pPr>
            <a:r>
              <a:rPr lang="en-US" dirty="0" smtClean="0">
                <a:solidFill>
                  <a:schemeClr val="tx1"/>
                </a:solidFill>
              </a:rPr>
              <a:t>Eisenhower created plan to invade. (Castro is a Communist!)</a:t>
            </a:r>
          </a:p>
          <a:p>
            <a:pPr marL="457200" indent="-457200" algn="l">
              <a:buFont typeface="Arial"/>
              <a:buChar char="•"/>
            </a:pPr>
            <a:r>
              <a:rPr lang="en-US" dirty="0" smtClean="0">
                <a:solidFill>
                  <a:schemeClr val="tx1"/>
                </a:solidFill>
              </a:rPr>
              <a:t>Kennedy</a:t>
            </a:r>
            <a:r>
              <a:rPr lang="en-US" dirty="0" smtClean="0">
                <a:solidFill>
                  <a:schemeClr val="tx1"/>
                </a:solidFill>
              </a:rPr>
              <a:t> later adopted </a:t>
            </a:r>
            <a:r>
              <a:rPr lang="en-US" dirty="0" smtClean="0">
                <a:solidFill>
                  <a:schemeClr val="tx1"/>
                </a:solidFill>
              </a:rPr>
              <a:t>the plan. (The Soviets support Castro!)</a:t>
            </a:r>
          </a:p>
          <a:p>
            <a:pPr marL="457200" indent="-457200" algn="l">
              <a:buFont typeface="Arial"/>
              <a:buChar char="•"/>
            </a:pPr>
            <a:r>
              <a:rPr lang="en-US" dirty="0" smtClean="0">
                <a:solidFill>
                  <a:schemeClr val="tx1"/>
                </a:solidFill>
              </a:rPr>
              <a:t>Botched landing. Kennedy pulls the planes.</a:t>
            </a:r>
          </a:p>
          <a:p>
            <a:pPr marL="457200" indent="-457200" algn="l">
              <a:buFont typeface="Arial"/>
              <a:buChar char="•"/>
            </a:pPr>
            <a:r>
              <a:rPr lang="en-US" dirty="0" smtClean="0">
                <a:solidFill>
                  <a:schemeClr val="tx1"/>
                </a:solidFill>
              </a:rPr>
              <a:t>United States looked “weak and disorganized.”</a:t>
            </a:r>
            <a:endParaRPr lang="en-US" dirty="0">
              <a:solidFill>
                <a:schemeClr val="tx1"/>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7941770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241160" y="306751"/>
            <a:ext cx="8633544" cy="1059626"/>
          </a:xfrm>
          <a:ln>
            <a:solidFill>
              <a:schemeClr val="tx1"/>
            </a:solidFill>
          </a:ln>
        </p:spPr>
        <p:txBody>
          <a:bodyPr>
            <a:normAutofit fontScale="90000"/>
          </a:bodyPr>
          <a:lstStyle/>
          <a:p>
            <a:r>
              <a:rPr lang="en-US" sz="3600" dirty="0" smtClean="0"/>
              <a:t>What action did the Soviet Union take to build its reputation as being “tough” and “successful”?</a:t>
            </a:r>
            <a:endParaRPr lang="en-US" sz="3600" dirty="0"/>
          </a:p>
        </p:txBody>
      </p:sp>
      <p:sp>
        <p:nvSpPr>
          <p:cNvPr id="3" name="Subtitle 2"/>
          <p:cNvSpPr>
            <a:spLocks noGrp="1"/>
          </p:cNvSpPr>
          <p:nvPr>
            <p:ph type="subTitle" idx="1"/>
          </p:nvPr>
        </p:nvSpPr>
        <p:spPr>
          <a:xfrm>
            <a:off x="900331" y="1519574"/>
            <a:ext cx="7459897" cy="2033003"/>
          </a:xfrm>
        </p:spPr>
        <p:txBody>
          <a:bodyPr>
            <a:normAutofit fontScale="85000" lnSpcReduction="10000"/>
          </a:bodyPr>
          <a:lstStyle/>
          <a:p>
            <a:pPr marL="457200" indent="-457200" algn="l">
              <a:buFont typeface="Arial"/>
              <a:buChar char="•"/>
            </a:pPr>
            <a:r>
              <a:rPr lang="en-US" dirty="0" smtClean="0">
                <a:solidFill>
                  <a:schemeClr val="tx1"/>
                </a:solidFill>
              </a:rPr>
              <a:t>Khrushchev demanded that the United States </a:t>
            </a:r>
          </a:p>
          <a:p>
            <a:pPr algn="l"/>
            <a:r>
              <a:rPr lang="en-US" dirty="0" smtClean="0">
                <a:solidFill>
                  <a:schemeClr val="tx1"/>
                </a:solidFill>
              </a:rPr>
              <a:t>		1. recognize East Germany as a nation AND </a:t>
            </a:r>
          </a:p>
          <a:p>
            <a:pPr algn="l"/>
            <a:r>
              <a:rPr lang="en-US" dirty="0" smtClean="0">
                <a:solidFill>
                  <a:schemeClr val="tx1"/>
                </a:solidFill>
              </a:rPr>
              <a:t>		2. turn over West Berlin.</a:t>
            </a:r>
          </a:p>
          <a:p>
            <a:pPr marL="457200" indent="-457200" algn="l">
              <a:buFont typeface="Arial"/>
              <a:buChar char="•"/>
            </a:pPr>
            <a:r>
              <a:rPr lang="en-US" dirty="0" smtClean="0">
                <a:solidFill>
                  <a:schemeClr val="tx1"/>
                </a:solidFill>
              </a:rPr>
              <a:t>“No.”</a:t>
            </a:r>
          </a:p>
          <a:p>
            <a:pPr marL="457200" indent="-457200" algn="l">
              <a:buFont typeface="Arial"/>
              <a:buChar char="•"/>
            </a:pPr>
            <a:endParaRPr lang="en-US" dirty="0"/>
          </a:p>
        </p:txBody>
      </p:sp>
      <p:pic>
        <p:nvPicPr>
          <p:cNvPr id="4" name="Picture 3"/>
          <p:cNvPicPr>
            <a:picLocks noChangeAspect="1"/>
          </p:cNvPicPr>
          <p:nvPr/>
        </p:nvPicPr>
        <p:blipFill>
          <a:blip r:embed="rId3"/>
          <a:stretch>
            <a:fillRect/>
          </a:stretch>
        </p:blipFill>
        <p:spPr>
          <a:xfrm>
            <a:off x="900331" y="3772451"/>
            <a:ext cx="3289300" cy="2463800"/>
          </a:xfrm>
          <a:prstGeom prst="rect">
            <a:avLst/>
          </a:prstGeom>
        </p:spPr>
      </p:pic>
      <p:sp>
        <p:nvSpPr>
          <p:cNvPr id="5" name="TextBox 4"/>
          <p:cNvSpPr txBox="1"/>
          <p:nvPr/>
        </p:nvSpPr>
        <p:spPr>
          <a:xfrm>
            <a:off x="2066405" y="4436702"/>
            <a:ext cx="981646" cy="369332"/>
          </a:xfrm>
          <a:prstGeom prst="rect">
            <a:avLst/>
          </a:prstGeom>
          <a:noFill/>
        </p:spPr>
        <p:txBody>
          <a:bodyPr wrap="none" rtlCol="0">
            <a:spAutoFit/>
          </a:bodyPr>
          <a:lstStyle/>
          <a:p>
            <a:r>
              <a:rPr lang="en-US" dirty="0" smtClean="0"/>
              <a:t>Kill Zone</a:t>
            </a:r>
            <a:endParaRPr lang="en-US" dirty="0"/>
          </a:p>
        </p:txBody>
      </p:sp>
      <p:sp>
        <p:nvSpPr>
          <p:cNvPr id="9" name="TextBox 8"/>
          <p:cNvSpPr txBox="1"/>
          <p:nvPr/>
        </p:nvSpPr>
        <p:spPr>
          <a:xfrm>
            <a:off x="5562767" y="4511115"/>
            <a:ext cx="1028309" cy="369332"/>
          </a:xfrm>
          <a:prstGeom prst="rect">
            <a:avLst/>
          </a:prstGeom>
          <a:noFill/>
        </p:spPr>
        <p:txBody>
          <a:bodyPr wrap="none" rtlCol="0">
            <a:spAutoFit/>
          </a:bodyPr>
          <a:lstStyle/>
          <a:p>
            <a:r>
              <a:rPr lang="en-US" dirty="0" smtClean="0"/>
              <a:t>Freedom</a:t>
            </a:r>
            <a:endParaRPr lang="en-US" dirty="0"/>
          </a:p>
        </p:txBody>
      </p:sp>
      <p:sp>
        <p:nvSpPr>
          <p:cNvPr id="10" name="TextBox 9"/>
          <p:cNvSpPr txBox="1"/>
          <p:nvPr/>
        </p:nvSpPr>
        <p:spPr>
          <a:xfrm>
            <a:off x="5257299" y="3772451"/>
            <a:ext cx="3520942" cy="369332"/>
          </a:xfrm>
          <a:prstGeom prst="rect">
            <a:avLst/>
          </a:prstGeom>
          <a:noFill/>
        </p:spPr>
        <p:txBody>
          <a:bodyPr wrap="square" rtlCol="0">
            <a:spAutoFit/>
          </a:bodyPr>
          <a:lstStyle/>
          <a:p>
            <a:endParaRPr lang="en-US" dirty="0" smtClean="0"/>
          </a:p>
        </p:txBody>
      </p:sp>
      <p:cxnSp>
        <p:nvCxnSpPr>
          <p:cNvPr id="12" name="Straight Arrow Connector 11"/>
          <p:cNvCxnSpPr/>
          <p:nvPr/>
        </p:nvCxnSpPr>
        <p:spPr>
          <a:xfrm rot="10800000" flipV="1">
            <a:off x="3826413" y="4695780"/>
            <a:ext cx="1736354" cy="641121"/>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rot="10800000" flipV="1">
            <a:off x="1497543" y="3247028"/>
            <a:ext cx="4330714" cy="1189673"/>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rot="10800000" flipV="1">
            <a:off x="3520945" y="4005888"/>
            <a:ext cx="1736354" cy="641121"/>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5314102" y="3772451"/>
            <a:ext cx="748560" cy="369332"/>
          </a:xfrm>
          <a:prstGeom prst="rect">
            <a:avLst/>
          </a:prstGeom>
          <a:noFill/>
        </p:spPr>
        <p:txBody>
          <a:bodyPr wrap="none" rtlCol="0">
            <a:spAutoFit/>
          </a:bodyPr>
          <a:lstStyle/>
          <a:p>
            <a:r>
              <a:rPr lang="en-US" dirty="0" smtClean="0"/>
              <a:t>Death</a:t>
            </a:r>
            <a:endParaRPr lang="en-US" dirty="0"/>
          </a:p>
        </p:txBody>
      </p:sp>
      <p:sp>
        <p:nvSpPr>
          <p:cNvPr id="18" name="TextBox 17"/>
          <p:cNvSpPr txBox="1"/>
          <p:nvPr/>
        </p:nvSpPr>
        <p:spPr>
          <a:xfrm>
            <a:off x="5828257" y="2877696"/>
            <a:ext cx="1283149" cy="369332"/>
          </a:xfrm>
          <a:prstGeom prst="rect">
            <a:avLst/>
          </a:prstGeom>
          <a:noFill/>
        </p:spPr>
        <p:txBody>
          <a:bodyPr wrap="none" rtlCol="0">
            <a:spAutoFit/>
          </a:bodyPr>
          <a:lstStyle/>
          <a:p>
            <a:r>
              <a:rPr lang="en-US" dirty="0" smtClean="0"/>
              <a:t>Prison state</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7941770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241160" y="306751"/>
            <a:ext cx="8633544" cy="1059626"/>
          </a:xfrm>
          <a:ln>
            <a:solidFill>
              <a:schemeClr val="tx1"/>
            </a:solidFill>
          </a:ln>
        </p:spPr>
        <p:txBody>
          <a:bodyPr>
            <a:normAutofit fontScale="90000"/>
          </a:bodyPr>
          <a:lstStyle/>
          <a:p>
            <a:r>
              <a:rPr lang="en-US" sz="3600" dirty="0" smtClean="0"/>
              <a:t>What lesson did we, planet earth, learn from the Cuban missile crisis?</a:t>
            </a:r>
            <a:endParaRPr lang="en-US" sz="3600" dirty="0"/>
          </a:p>
        </p:txBody>
      </p:sp>
      <p:pic>
        <p:nvPicPr>
          <p:cNvPr id="6" name="Picture 5"/>
          <p:cNvPicPr>
            <a:picLocks noChangeAspect="1"/>
          </p:cNvPicPr>
          <p:nvPr/>
        </p:nvPicPr>
        <p:blipFill>
          <a:blip r:embed="rId3"/>
          <a:stretch>
            <a:fillRect/>
          </a:stretch>
        </p:blipFill>
        <p:spPr>
          <a:xfrm>
            <a:off x="633631" y="1577490"/>
            <a:ext cx="3289245" cy="2114515"/>
          </a:xfrm>
          <a:prstGeom prst="rect">
            <a:avLst/>
          </a:prstGeom>
        </p:spPr>
      </p:pic>
      <p:pic>
        <p:nvPicPr>
          <p:cNvPr id="7" name="Picture 6"/>
          <p:cNvPicPr>
            <a:picLocks noChangeAspect="1"/>
          </p:cNvPicPr>
          <p:nvPr/>
        </p:nvPicPr>
        <p:blipFill>
          <a:blip r:embed="rId4"/>
          <a:stretch>
            <a:fillRect/>
          </a:stretch>
        </p:blipFill>
        <p:spPr>
          <a:xfrm>
            <a:off x="5212498" y="1577490"/>
            <a:ext cx="2745796" cy="2308710"/>
          </a:xfrm>
          <a:prstGeom prst="rect">
            <a:avLst/>
          </a:prstGeom>
        </p:spPr>
      </p:pic>
      <p:pic>
        <p:nvPicPr>
          <p:cNvPr id="8" name="Picture 7"/>
          <p:cNvPicPr>
            <a:picLocks noChangeAspect="1"/>
          </p:cNvPicPr>
          <p:nvPr/>
        </p:nvPicPr>
        <p:blipFill>
          <a:blip r:embed="rId5"/>
          <a:stretch>
            <a:fillRect/>
          </a:stretch>
        </p:blipFill>
        <p:spPr>
          <a:xfrm>
            <a:off x="4878055" y="3886200"/>
            <a:ext cx="3416300" cy="2374900"/>
          </a:xfrm>
          <a:prstGeom prst="rect">
            <a:avLst/>
          </a:prstGeom>
        </p:spPr>
      </p:pic>
      <p:pic>
        <p:nvPicPr>
          <p:cNvPr id="11" name="Picture 10"/>
          <p:cNvPicPr>
            <a:picLocks noChangeAspect="1"/>
          </p:cNvPicPr>
          <p:nvPr/>
        </p:nvPicPr>
        <p:blipFill>
          <a:blip r:embed="rId6"/>
          <a:stretch>
            <a:fillRect/>
          </a:stretch>
        </p:blipFill>
        <p:spPr>
          <a:xfrm>
            <a:off x="804203" y="4127500"/>
            <a:ext cx="3810000" cy="2133600"/>
          </a:xfrm>
          <a:prstGeom prst="rect">
            <a:avLst/>
          </a:prstGeom>
        </p:spPr>
      </p:pic>
      <p:sp>
        <p:nvSpPr>
          <p:cNvPr id="14" name="TextBox 13"/>
          <p:cNvSpPr txBox="1"/>
          <p:nvPr/>
        </p:nvSpPr>
        <p:spPr>
          <a:xfrm>
            <a:off x="1550712" y="6293562"/>
            <a:ext cx="2372164" cy="369332"/>
          </a:xfrm>
          <a:prstGeom prst="rect">
            <a:avLst/>
          </a:prstGeom>
          <a:noFill/>
        </p:spPr>
        <p:txBody>
          <a:bodyPr wrap="none" rtlCol="0">
            <a:spAutoFit/>
          </a:bodyPr>
          <a:lstStyle/>
          <a:p>
            <a:r>
              <a:rPr lang="en-US" dirty="0" smtClean="0"/>
              <a:t>Major Rudolf Anderson</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65940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241160" y="1098991"/>
            <a:ext cx="8633544" cy="3272546"/>
          </a:xfrm>
          <a:ln>
            <a:solidFill>
              <a:schemeClr val="tx1"/>
            </a:solidFill>
          </a:ln>
        </p:spPr>
        <p:txBody>
          <a:bodyPr>
            <a:normAutofit/>
          </a:bodyPr>
          <a:lstStyle/>
          <a:p>
            <a:pPr algn="l"/>
            <a:r>
              <a:rPr lang="en-US" sz="3600" dirty="0" smtClean="0"/>
              <a:t>“Only lunatics or suicides, who themselves want to perish and to destroy the whole world before they die, could do this. We want to live and do not at all want to destroy your </a:t>
            </a:r>
            <a:r>
              <a:rPr lang="en-US" sz="3600" dirty="0" smtClean="0"/>
              <a:t>country.	</a:t>
            </a:r>
            <a:r>
              <a:rPr lang="en-US" sz="3600" dirty="0" smtClean="0"/>
              <a:t>-Nikita Khrushchev</a:t>
            </a:r>
            <a:endParaRPr lang="en-US" sz="3600" dirty="0"/>
          </a:p>
        </p:txBody>
      </p:sp>
      <p:sp>
        <p:nvSpPr>
          <p:cNvPr id="11" name="Title 1"/>
          <p:cNvSpPr txBox="1">
            <a:spLocks/>
          </p:cNvSpPr>
          <p:nvPr/>
        </p:nvSpPr>
        <p:spPr>
          <a:xfrm>
            <a:off x="241160" y="4750077"/>
            <a:ext cx="8633544" cy="1551550"/>
          </a:xfrm>
          <a:prstGeom prst="rect">
            <a:avLst/>
          </a:prstGeom>
          <a:ln>
            <a:solidFill>
              <a:schemeClr val="tx1"/>
            </a:solidFill>
          </a:ln>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dirty="0" smtClean="0"/>
              <a:t>The United States and the Soviet Union agreed to</a:t>
            </a:r>
            <a:r>
              <a:rPr lang="en-US" sz="3600" dirty="0" smtClean="0"/>
              <a:t> a nuclear test ban.</a:t>
            </a:r>
            <a:endParaRPr lang="en-US" sz="3600" dirty="0"/>
          </a:p>
        </p:txBody>
      </p:sp>
      <p:sp>
        <p:nvSpPr>
          <p:cNvPr id="4" name="TextBox 3"/>
          <p:cNvSpPr txBox="1"/>
          <p:nvPr/>
        </p:nvSpPr>
        <p:spPr>
          <a:xfrm>
            <a:off x="426420" y="233284"/>
            <a:ext cx="4878747" cy="369332"/>
          </a:xfrm>
          <a:prstGeom prst="rect">
            <a:avLst/>
          </a:prstGeom>
          <a:noFill/>
        </p:spPr>
        <p:txBody>
          <a:bodyPr wrap="none" rtlCol="0">
            <a:spAutoFit/>
          </a:bodyPr>
          <a:lstStyle/>
          <a:p>
            <a:r>
              <a:rPr lang="en-US" dirty="0" smtClean="0"/>
              <a:t>https://</a:t>
            </a:r>
            <a:r>
              <a:rPr lang="en-US" dirty="0" err="1" smtClean="0"/>
              <a:t>www.youtube.com/watch?v</a:t>
            </a:r>
            <a:r>
              <a:rPr lang="en-US" dirty="0" smtClean="0"/>
              <a:t>=dC4XhIjBPEQ</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65940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241160" y="2227052"/>
            <a:ext cx="8633544" cy="1332900"/>
          </a:xfrm>
          <a:ln>
            <a:solidFill>
              <a:schemeClr val="tx1"/>
            </a:solidFill>
          </a:ln>
        </p:spPr>
        <p:txBody>
          <a:bodyPr>
            <a:normAutofit/>
          </a:bodyPr>
          <a:lstStyle/>
          <a:p>
            <a:r>
              <a:rPr lang="en-US" sz="3600" dirty="0" smtClean="0"/>
              <a:t>Kennedy assassinated in 1963.</a:t>
            </a:r>
            <a:endParaRPr lang="en-US" sz="36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659400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8103</TotalTime>
  <Words>517</Words>
  <Application>Microsoft Macintosh PowerPoint</Application>
  <PresentationFormat>On-screen Show (4:3)</PresentationFormat>
  <Paragraphs>66</Paragraphs>
  <Slides>8</Slides>
  <Notes>8</Notes>
  <HiddenSlides>0</HiddenSlides>
  <MMClips>0</MMClips>
  <ScaleCrop>false</ScaleCrop>
  <HeadingPairs>
    <vt:vector size="4" baseType="variant">
      <vt:variant>
        <vt:lpstr>Design Template</vt:lpstr>
      </vt:variant>
      <vt:variant>
        <vt:i4>1</vt:i4>
      </vt:variant>
      <vt:variant>
        <vt:lpstr>Slide Titles</vt:lpstr>
      </vt:variant>
      <vt:variant>
        <vt:i4>8</vt:i4>
      </vt:variant>
    </vt:vector>
  </HeadingPairs>
  <TitlesOfParts>
    <vt:vector size="9" baseType="lpstr">
      <vt:lpstr>Office Theme</vt:lpstr>
      <vt:lpstr>Was Obama the first president to leverage new technology to win an election?</vt:lpstr>
      <vt:lpstr>Do Now What was the impact of the “Warren Court”?</vt:lpstr>
      <vt:lpstr>Technology improves lives, but do nations use it simply as a form or reputation building?</vt:lpstr>
      <vt:lpstr>How did Kennedy perform at the Bay of Pigs?</vt:lpstr>
      <vt:lpstr>What action did the Soviet Union take to build its reputation as being “tough” and “successful”?</vt:lpstr>
      <vt:lpstr>What lesson did we, planet earth, learn from the Cuban missile crisis?</vt:lpstr>
      <vt:lpstr>“Only lunatics or suicides, who themselves want to perish and to destroy the whole world before they die, could do this. We want to live and do not at all want to destroy your country. -Nikita Khrushchev</vt:lpstr>
      <vt:lpstr>Kennedy assassinated in 1963.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Thomas Hagerty</dc:creator>
  <cp:lastModifiedBy>Thomas Hagerty</cp:lastModifiedBy>
  <cp:revision>31</cp:revision>
  <dcterms:created xsi:type="dcterms:W3CDTF">2017-04-13T12:19:44Z</dcterms:created>
  <dcterms:modified xsi:type="dcterms:W3CDTF">2017-04-14T18:18:30Z</dcterms:modified>
</cp:coreProperties>
</file>